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01"/>
    <a:srgbClr val="7C4F11"/>
    <a:srgbClr val="986015"/>
    <a:srgbClr val="C17E2F"/>
    <a:srgbClr val="C0826D"/>
    <a:srgbClr val="6D473E"/>
    <a:srgbClr val="FFC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67"/>
    <p:restoredTop sz="95872"/>
  </p:normalViewPr>
  <p:slideViewPr>
    <p:cSldViewPr snapToGrid="0" snapToObjects="1">
      <p:cViewPr varScale="1">
        <p:scale>
          <a:sx n="79" d="100"/>
          <a:sy n="79" d="100"/>
        </p:scale>
        <p:origin x="2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09398889683859E-4"/>
          <c:y val="5.0472008533216928E-2"/>
          <c:w val="0.96562499999999996"/>
          <c:h val="0.948437503171905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33-C246-B9A0-59A83DF94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2296175"/>
        <c:axId val="1841764063"/>
      </c:lineChart>
      <c:catAx>
        <c:axId val="18422961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1764063"/>
        <c:crosses val="autoZero"/>
        <c:auto val="1"/>
        <c:lblAlgn val="ctr"/>
        <c:lblOffset val="100"/>
        <c:noMultiLvlLbl val="0"/>
      </c:catAx>
      <c:valAx>
        <c:axId val="18417640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4229617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5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651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29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29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63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7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7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0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9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5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0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4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7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8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2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401"/>
            </a:gs>
            <a:gs pos="18000">
              <a:srgbClr val="FFD401">
                <a:lumMod val="100000"/>
              </a:srgbClr>
            </a:gs>
            <a:gs pos="8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5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file:////var/folders/kt/7h4hn4s53_l1rf0nzv1xyzc80000gn/T/com.microsoft.Word/WebArchiveCopyPasteTempFiles/zao-ds-kontrolz-600x600.jpg" TargetMode="External"/><Relationship Id="rId18" Type="http://schemas.openxmlformats.org/officeDocument/2006/relationships/image" Target="../media/image15.jpeg"/><Relationship Id="rId3" Type="http://schemas.openxmlformats.org/officeDocument/2006/relationships/image" Target="../media/image2.png"/><Relationship Id="rId21" Type="http://schemas.openxmlformats.org/officeDocument/2006/relationships/image" Target="http://www.group-anp.ru/wp-content/uploads/logo.png" TargetMode="External"/><Relationship Id="rId7" Type="http://schemas.openxmlformats.org/officeDocument/2006/relationships/image" Target="file:////var/folders/kt/7h4hn4s53_l1rf0nzv1xyzc80000gn/T/com.microsoft.Word/WebArchiveCopyPasteTempFiles/logo.png" TargetMode="External"/><Relationship Id="rId12" Type="http://schemas.openxmlformats.org/officeDocument/2006/relationships/image" Target="../media/image11.jpe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file:////var/folders/kt/7h4hn4s53_l1rf0nzv1xyzc80000gn/T/com.microsoft.Word/WebArchiveCopyPasteTempFiles/%25D0%2593%25D0%25B8%25D0%25B4%25D1%2580%25D0%25BE%25D0%25B3%25D0%25B0%25D0%25B7.png" TargetMode="External"/><Relationship Id="rId5" Type="http://schemas.openxmlformats.org/officeDocument/2006/relationships/image" Target="file:////var/folders/kt/7h4hn4s53_l1rf0nzv1xyzc80000gn/T/com.microsoft.Word/WebArchiveCopyPasteTempFiles/logo@2x.png" TargetMode="External"/><Relationship Id="rId15" Type="http://schemas.openxmlformats.org/officeDocument/2006/relationships/image" Target="file:////var/folders/kt/7h4hn4s53_l1rf0nzv1xyzc80000gn/T/com.microsoft.Word/WebArchiveCopyPasteTempFiles/9185.png" TargetMode="External"/><Relationship Id="rId10" Type="http://schemas.openxmlformats.org/officeDocument/2006/relationships/image" Target="../media/image10.png"/><Relationship Id="rId19" Type="http://schemas.openxmlformats.org/officeDocument/2006/relationships/image" Target="https://www.bornemann.com/ittgp/medialibrary/bornemann/website/logos/Bornemann_1.jpg" TargetMode="External"/><Relationship Id="rId4" Type="http://schemas.openxmlformats.org/officeDocument/2006/relationships/image" Target="../media/image7.png"/><Relationship Id="rId9" Type="http://schemas.openxmlformats.org/officeDocument/2006/relationships/image" Target="file:////var/folders/kt/7h4hn4s53_l1rf0nzv1xyzc80000gn/T/com.microsoft.Word/WebArchiveCopyPasteTempFiles/logo-2021-1.png" TargetMode="Externa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info@ooogb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внешний, небо, вод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BD5B3418-BEC7-4045-8336-48E7208D8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88" r="7985"/>
          <a:stretch/>
        </p:blipFill>
        <p:spPr>
          <a:xfrm>
            <a:off x="0" y="-18345"/>
            <a:ext cx="12192000" cy="68946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F4534-B335-CD42-A36B-D6B8AF1D4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377" y="3982152"/>
            <a:ext cx="4967112" cy="1405467"/>
          </a:xfrm>
        </p:spPr>
        <p:txBody>
          <a:bodyPr>
            <a:normAutofit/>
          </a:bodyPr>
          <a:lstStyle/>
          <a:p>
            <a:pPr algn="l"/>
            <a:r>
              <a:rPr lang="ru-RU" sz="4400" kern="1300" dirty="0">
                <a:latin typeface="Century Gothic" panose="020B0502020202020204" pitchFamily="34" charset="0"/>
                <a:ea typeface="HGMaruGothicMPRO" panose="020F0600000000000000" pitchFamily="34" charset="-128"/>
                <a:cs typeface="Calibri" panose="020F0502020204030204" pitchFamily="34" charset="0"/>
              </a:rPr>
              <a:t>ООО «ГЛОБАЛ»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86DDFE-514A-1C48-877E-71E809B5F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377" y="5387619"/>
            <a:ext cx="7197726" cy="1405467"/>
          </a:xfrm>
        </p:spPr>
        <p:txBody>
          <a:bodyPr/>
          <a:lstStyle/>
          <a:p>
            <a:pPr algn="l"/>
            <a:r>
              <a:rPr lang="ru-RU" dirty="0"/>
              <a:t>поставка оборудования для объектов нефтегазовой и химической промышленности</a:t>
            </a:r>
          </a:p>
          <a:p>
            <a:pPr algn="l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058BCC-C977-654D-93EA-833078BA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561" y="276577"/>
            <a:ext cx="2331156" cy="23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0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AB01A-EAA3-2D45-BCEA-5EC2D5B54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 КОМПАНИИ ООО «ГЛОБАЛ»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1DA05AD-72D4-6D42-9946-0F18EF024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41" y="2178828"/>
            <a:ext cx="10190879" cy="43009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>Компания специализируется на поставке оборудования для объектов нефтегазовой и химической промышленности, а также предприятий, работающих в сфере добычи и переработки, где требуется насосно-компрессорное оборудование. 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16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ru-RU" sz="2000" dirty="0">
                <a:solidFill>
                  <a:schemeClr val="bg1"/>
                </a:solidFill>
              </a:rPr>
              <a:t>Услуги Компании: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ru-RU" sz="2000" dirty="0">
                <a:solidFill>
                  <a:schemeClr val="bg1"/>
                </a:solidFill>
              </a:rPr>
              <a:t>•Разработка концепции и технико-экономического обоснования;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ru-RU" sz="2000" dirty="0">
                <a:solidFill>
                  <a:schemeClr val="bg1"/>
                </a:solidFill>
              </a:rPr>
              <a:t>•Подбор и проектирование комплексного оборудования разного принципа действия: центробежные насосы и компрессоры, поршневые и винтовые насосы, мультифазные системы;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ru-RU" sz="2000" dirty="0">
                <a:solidFill>
                  <a:schemeClr val="bg1"/>
                </a:solidFill>
              </a:rPr>
              <a:t>•Поставка продукции, соответствующей всем заданным требованиям и исполнение договорных обязательств в установленные сроки. Мы работаем только с ведущими заводами-изготовителями динамического оборудования.  </a:t>
            </a:r>
            <a:r>
              <a:rPr lang="en-US" sz="2000" dirty="0">
                <a:solidFill>
                  <a:schemeClr val="bg1"/>
                </a:solidFill>
              </a:rPr>
              <a:t>	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BC565A-07A9-B745-9B61-D256449A8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8" t="-6804" r="46846" b="-3707"/>
          <a:stretch/>
        </p:blipFill>
        <p:spPr bwMode="auto">
          <a:xfrm>
            <a:off x="11025464" y="1006812"/>
            <a:ext cx="635957" cy="62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2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7EC33-DD89-5C4E-BC6D-3FC6BF02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FFFFFF"/>
                </a:solidFill>
                <a:latin typeface="Century Gothic" panose="020B0502020202020204" pitchFamily="34" charset="0"/>
              </a:rPr>
              <a:t>НАШИ ПАРТНЕРЫ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BEA7A7-7B68-AA4B-8934-A8AC44F92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566" y="-2"/>
            <a:ext cx="81900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452DAF-8547-144A-A700-B1C17F7A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493" y="2228850"/>
            <a:ext cx="51140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A52EF4C-AE66-E642-B891-62AC33117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796" y="2836330"/>
            <a:ext cx="104122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01C4712-AB7D-5F45-A55F-7741FDD59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63" y="2426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AA622B2-B222-4B4B-AD10-B27649949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921" y="36834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D805EBCA-A204-0D42-B41E-A3E4650E1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082" y="3683424"/>
            <a:ext cx="84048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C70BE133-E738-AC46-B1E2-948AA32F6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869" y="57439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EF19C809-B6DC-D545-A97F-4D3B10520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957" y="60580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747815E-BC02-B646-A47D-C77BF5EF62F2}"/>
              </a:ext>
            </a:extLst>
          </p:cNvPr>
          <p:cNvSpPr/>
          <p:nvPr/>
        </p:nvSpPr>
        <p:spPr>
          <a:xfrm>
            <a:off x="4963198" y="-1534"/>
            <a:ext cx="7234273" cy="6858002"/>
          </a:xfrm>
          <a:prstGeom prst="rect">
            <a:avLst/>
          </a:prstGeom>
          <a:solidFill>
            <a:srgbClr val="FFD401">
              <a:alpha val="8295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" name="Рисунок 2">
            <a:extLst>
              <a:ext uri="{FF2B5EF4-FFF2-40B4-BE49-F238E27FC236}">
                <a16:creationId xmlns:a16="http://schemas.microsoft.com/office/drawing/2014/main" id="{0A593407-D951-3443-9D4D-68AD4E098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02" y="203680"/>
            <a:ext cx="1897671" cy="189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Рисунок 4">
            <a:extLst>
              <a:ext uri="{FF2B5EF4-FFF2-40B4-BE49-F238E27FC236}">
                <a16:creationId xmlns:a16="http://schemas.microsoft.com/office/drawing/2014/main" id="{7A3E04F7-646C-4F4E-9A07-EBDBC122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0" y="2468087"/>
            <a:ext cx="4137686" cy="60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Рисунок 10">
            <a:extLst>
              <a:ext uri="{FF2B5EF4-FFF2-40B4-BE49-F238E27FC236}">
                <a16:creationId xmlns:a16="http://schemas.microsoft.com/office/drawing/2014/main" id="{F0B39DEA-62E8-4641-84E1-608BD494F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63" y="4095879"/>
            <a:ext cx="4376788" cy="6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Рисунок 11">
            <a:extLst>
              <a:ext uri="{FF2B5EF4-FFF2-40B4-BE49-F238E27FC236}">
                <a16:creationId xmlns:a16="http://schemas.microsoft.com/office/drawing/2014/main" id="{BF3F9200-43D9-0D40-B9AA-21978F363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041" y="367997"/>
            <a:ext cx="2718152" cy="17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Рисунок 12">
            <a:extLst>
              <a:ext uri="{FF2B5EF4-FFF2-40B4-BE49-F238E27FC236}">
                <a16:creationId xmlns:a16="http://schemas.microsoft.com/office/drawing/2014/main" id="{53F687CC-4452-304C-B78A-FE0CF8BFE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710" y="353029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Рисунок 15">
            <a:extLst>
              <a:ext uri="{FF2B5EF4-FFF2-40B4-BE49-F238E27FC236}">
                <a16:creationId xmlns:a16="http://schemas.microsoft.com/office/drawing/2014/main" id="{6ACC867A-3F1C-894B-8246-E2987C6D0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92" y="5078379"/>
            <a:ext cx="2816871" cy="13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637A182-D21E-624A-AE1A-FC4EC4B83A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35219" y="4707118"/>
            <a:ext cx="3623620" cy="905905"/>
          </a:xfrm>
          <a:prstGeom prst="rect">
            <a:avLst/>
          </a:prstGeom>
        </p:spPr>
      </p:pic>
      <p:pic>
        <p:nvPicPr>
          <p:cNvPr id="3089" name="Рисунок 4">
            <a:extLst>
              <a:ext uri="{FF2B5EF4-FFF2-40B4-BE49-F238E27FC236}">
                <a16:creationId xmlns:a16="http://schemas.microsoft.com/office/drawing/2014/main" id="{F9BC8496-8A61-7B46-869A-8EC557338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90" y="5768197"/>
            <a:ext cx="3741472" cy="70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Рисунок 6">
            <a:extLst>
              <a:ext uri="{FF2B5EF4-FFF2-40B4-BE49-F238E27FC236}">
                <a16:creationId xmlns:a16="http://schemas.microsoft.com/office/drawing/2014/main" id="{C91852CD-A410-D74B-A49A-3884E823D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r:link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28" y="3210451"/>
            <a:ext cx="4113811" cy="69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EAE5898-A203-5149-A828-C311DD7748B4}"/>
              </a:ext>
            </a:extLst>
          </p:cNvPr>
          <p:cNvSpPr/>
          <p:nvPr/>
        </p:nvSpPr>
        <p:spPr>
          <a:xfrm>
            <a:off x="4648183" y="5"/>
            <a:ext cx="315935" cy="1838763"/>
          </a:xfrm>
          <a:prstGeom prst="rect">
            <a:avLst/>
          </a:prstGeom>
          <a:solidFill>
            <a:srgbClr val="FFD40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AACA45F-87CA-FA4C-957B-2E62F76E6308}"/>
              </a:ext>
            </a:extLst>
          </p:cNvPr>
          <p:cNvSpPr/>
          <p:nvPr/>
        </p:nvSpPr>
        <p:spPr>
          <a:xfrm>
            <a:off x="4644527" y="5019237"/>
            <a:ext cx="320038" cy="1838763"/>
          </a:xfrm>
          <a:prstGeom prst="rect">
            <a:avLst/>
          </a:prstGeom>
          <a:solidFill>
            <a:srgbClr val="FFD40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9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AB01A-EAA3-2D45-BCEA-5EC2D5B54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КОМПЕТЕНЦИИ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1DA05AD-72D4-6D42-9946-0F18EF024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41" y="2178828"/>
            <a:ext cx="10190879" cy="43009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ru-RU" sz="2000" dirty="0">
                <a:solidFill>
                  <a:schemeClr val="bg1"/>
                </a:solidFill>
              </a:rPr>
              <a:t>•Техническая поддержка, предоставление необходимой литературы и документации.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>	•Сервисное и техническое обслуживание по выполнению шеф-монтажных и пусконаладочных работ.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>	•Партнерские отношения и выгодная ценовая политика.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>	•Высококвалифицированный штат.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>	•Осуществление проектов в любой точке России, выбирая оптимальные варианты комплектации.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>	•Контроль качества продукции.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BC565A-07A9-B745-9B61-D256449A8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8" t="-6804" r="46846" b="-3707"/>
          <a:stretch/>
        </p:blipFill>
        <p:spPr bwMode="auto">
          <a:xfrm>
            <a:off x="11025464" y="1006812"/>
            <a:ext cx="635957" cy="62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83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AB01A-EAA3-2D45-BCEA-5EC2D5B54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НАПРАВЛЕНИЯ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1DA05AD-72D4-6D42-9946-0F18EF024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41" y="2178828"/>
            <a:ext cx="10190879" cy="43009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BC565A-07A9-B745-9B61-D256449A8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8" t="-6804" r="46846" b="-3707"/>
          <a:stretch/>
        </p:blipFill>
        <p:spPr bwMode="auto">
          <a:xfrm>
            <a:off x="11025464" y="1006812"/>
            <a:ext cx="635957" cy="62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B0258BAE-77AA-294E-92C4-5ECE9A274F08}"/>
              </a:ext>
            </a:extLst>
          </p:cNvPr>
          <p:cNvSpPr/>
          <p:nvPr/>
        </p:nvSpPr>
        <p:spPr>
          <a:xfrm rot="1950963">
            <a:off x="3572930" y="1929525"/>
            <a:ext cx="694267" cy="1456267"/>
          </a:xfrm>
          <a:prstGeom prst="downArrow">
            <a:avLst/>
          </a:prstGeom>
          <a:solidFill>
            <a:srgbClr val="FF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58CEB2E1-0FBA-8D48-B77F-6E0A61711B92}"/>
              </a:ext>
            </a:extLst>
          </p:cNvPr>
          <p:cNvSpPr/>
          <p:nvPr/>
        </p:nvSpPr>
        <p:spPr>
          <a:xfrm>
            <a:off x="5276456" y="1951149"/>
            <a:ext cx="694267" cy="1456267"/>
          </a:xfrm>
          <a:prstGeom prst="downArrow">
            <a:avLst/>
          </a:prstGeom>
          <a:solidFill>
            <a:srgbClr val="FF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E91EDA6C-B913-964E-BD57-4E094E5994D3}"/>
              </a:ext>
            </a:extLst>
          </p:cNvPr>
          <p:cNvSpPr/>
          <p:nvPr/>
        </p:nvSpPr>
        <p:spPr>
          <a:xfrm rot="19944595">
            <a:off x="7090103" y="1931618"/>
            <a:ext cx="694267" cy="1456267"/>
          </a:xfrm>
          <a:prstGeom prst="downArrow">
            <a:avLst/>
          </a:prstGeom>
          <a:solidFill>
            <a:srgbClr val="FF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B79DAA4-1CF0-8745-986B-1D0666B5F209}"/>
              </a:ext>
            </a:extLst>
          </p:cNvPr>
          <p:cNvSpPr txBox="1">
            <a:spLocks/>
          </p:cNvSpPr>
          <p:nvPr/>
        </p:nvSpPr>
        <p:spPr>
          <a:xfrm>
            <a:off x="327377" y="5760145"/>
            <a:ext cx="2331156" cy="96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</a:rPr>
              <a:t>насосное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</a:rPr>
              <a:t>оборудование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54965AA9-E03D-B946-870E-0430C5B65DA1}"/>
              </a:ext>
            </a:extLst>
          </p:cNvPr>
          <p:cNvSpPr txBox="1">
            <a:spLocks/>
          </p:cNvSpPr>
          <p:nvPr/>
        </p:nvSpPr>
        <p:spPr>
          <a:xfrm>
            <a:off x="4590829" y="5832600"/>
            <a:ext cx="2331156" cy="96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</a:rPr>
              <a:t>компрессорное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</a:rPr>
              <a:t>оборудование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16DDC0BE-7209-734B-A01D-CC4653319D91}"/>
              </a:ext>
            </a:extLst>
          </p:cNvPr>
          <p:cNvSpPr txBox="1">
            <a:spLocks/>
          </p:cNvSpPr>
          <p:nvPr/>
        </p:nvSpPr>
        <p:spPr>
          <a:xfrm>
            <a:off x="8854281" y="5802018"/>
            <a:ext cx="2331156" cy="96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</a:rPr>
              <a:t>гидравлическое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</a:rPr>
              <a:t>оборудование</a:t>
            </a:r>
          </a:p>
        </p:txBody>
      </p:sp>
      <p:pic>
        <p:nvPicPr>
          <p:cNvPr id="5126" name="Picture 6" descr="Multiphage Production Systems">
            <a:extLst>
              <a:ext uri="{FF2B5EF4-FFF2-40B4-BE49-F238E27FC236}">
                <a16:creationId xmlns:a16="http://schemas.microsoft.com/office/drawing/2014/main" id="{FAAC01BB-3AA5-4F4D-82C6-7188CE5F7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54" y="2524546"/>
            <a:ext cx="3108486" cy="323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96A96287-0FAC-5542-9830-6CA39F2A7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64" y="3488373"/>
            <a:ext cx="3395136" cy="238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Он знает, как произвести сборку и регулировку оборудования">
            <a:extLst>
              <a:ext uri="{FF2B5EF4-FFF2-40B4-BE49-F238E27FC236}">
                <a16:creationId xmlns:a16="http://schemas.microsoft.com/office/drawing/2014/main" id="{D7FFDAA8-2C8A-7445-AF76-FB3C507CE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347" y="3475148"/>
            <a:ext cx="3852515" cy="22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0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1F31C96-43A8-3E47-8B73-E0DC550CB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489995"/>
              </p:ext>
            </p:extLst>
          </p:nvPr>
        </p:nvGraphicFramePr>
        <p:xfrm>
          <a:off x="680321" y="3716870"/>
          <a:ext cx="6550213" cy="278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AB01A-EAA3-2D45-BCEA-5EC2D5B54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РАЗВИТИЕ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1DA05AD-72D4-6D42-9946-0F18EF024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1" y="2178828"/>
            <a:ext cx="9735382" cy="16904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>Благодаря развитию и расширению бизнеса наших клиентов, Компания достигла высоких темпов роста и уверенного положения на рынке.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>Мы стремимся решать ВСЕ производственные задачи наших Заказчиков, что позволяет нашим Клиентам успешно конкурировать и побеждать на рынке.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BC565A-07A9-B745-9B61-D256449A8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8" t="-6804" r="46846" b="-3707"/>
          <a:stretch/>
        </p:blipFill>
        <p:spPr bwMode="auto">
          <a:xfrm>
            <a:off x="11025464" y="1006812"/>
            <a:ext cx="635957" cy="62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2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AB01A-EAA3-2D45-BCEA-5EC2D5B54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КОНТАКТЫ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1DA05AD-72D4-6D42-9946-0F18EF024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78828"/>
            <a:ext cx="5835259" cy="4300994"/>
          </a:xfrm>
        </p:spPr>
        <p:txBody>
          <a:bodyPr>
            <a:normAutofit/>
          </a:bodyPr>
          <a:lstStyle/>
          <a:p>
            <a:pPr fontAlgn="base"/>
            <a:r>
              <a:rPr lang="ru-RU" sz="2200" dirty="0">
                <a:solidFill>
                  <a:schemeClr val="bg1"/>
                </a:solidFill>
              </a:rPr>
              <a:t>Телефон: +7 (342) 200-85-79</a:t>
            </a:r>
          </a:p>
          <a:p>
            <a:pPr fontAlgn="base"/>
            <a:r>
              <a:rPr lang="ru-RU" sz="2200" dirty="0">
                <a:solidFill>
                  <a:schemeClr val="bg1"/>
                </a:solidFill>
              </a:rPr>
              <a:t>Эл. почта: </a:t>
            </a:r>
            <a:r>
              <a:rPr lang="en" sz="2200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info@ooogbl.ru</a:t>
            </a:r>
            <a:endParaRPr lang="en" sz="2200" dirty="0">
              <a:solidFill>
                <a:srgbClr val="0070C0"/>
              </a:solidFill>
            </a:endParaRPr>
          </a:p>
          <a:p>
            <a:pPr fontAlgn="base"/>
            <a:r>
              <a:rPr lang="en" sz="2200" dirty="0">
                <a:solidFill>
                  <a:schemeClr val="bg1"/>
                </a:solidFill>
              </a:rPr>
              <a:t> </a:t>
            </a:r>
            <a:r>
              <a:rPr lang="ru-RU" sz="2200" dirty="0">
                <a:solidFill>
                  <a:schemeClr val="bg1"/>
                </a:solidFill>
              </a:rPr>
              <a:t>Адрес: 614025, РФ, г. Пермь, ул. Героев Хасана, д. 105 к. 16, этаж 2, </a:t>
            </a:r>
            <a:r>
              <a:rPr lang="ru-RU" sz="2200" dirty="0" err="1">
                <a:solidFill>
                  <a:schemeClr val="bg1"/>
                </a:solidFill>
              </a:rPr>
              <a:t>помещ</a:t>
            </a:r>
            <a:r>
              <a:rPr lang="ru-RU" sz="2200" dirty="0">
                <a:solidFill>
                  <a:schemeClr val="bg1"/>
                </a:solidFill>
              </a:rPr>
              <a:t>. 213а 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BC565A-07A9-B745-9B61-D256449A8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8" t="-6804" r="46846" b="-3707"/>
          <a:stretch/>
        </p:blipFill>
        <p:spPr bwMode="auto">
          <a:xfrm>
            <a:off x="11025464" y="1006812"/>
            <a:ext cx="635957" cy="62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58F15B-8981-DB41-AB9B-40DA3E79A6C0}"/>
              </a:ext>
            </a:extLst>
          </p:cNvPr>
          <p:cNvSpPr/>
          <p:nvPr/>
        </p:nvSpPr>
        <p:spPr>
          <a:xfrm>
            <a:off x="680321" y="6295156"/>
            <a:ext cx="921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БЛАГОДАРИМ ЗА ВАШЕ ВНИМАНИЕ И ПРОЯВЛЕННЫЙ ИНТЕРЕС К НАШЕЙ КОМПАНИИ!</a:t>
            </a:r>
          </a:p>
        </p:txBody>
      </p:sp>
    </p:spTree>
    <p:extLst>
      <p:ext uri="{BB962C8B-B14F-4D97-AF65-F5344CB8AC3E}">
        <p14:creationId xmlns:p14="http://schemas.microsoft.com/office/powerpoint/2010/main" val="198376160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{4CECF71A-E2A4-B44E-963F-06AE40346C70}tf10001057</Template>
  <TotalTime>174</TotalTime>
  <Words>276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Trebuchet MS</vt:lpstr>
      <vt:lpstr>Берлин</vt:lpstr>
      <vt:lpstr>ООО «ГЛОБАЛ»</vt:lpstr>
      <vt:lpstr>О КОМПАНИИ ООО «ГЛОБАЛ»</vt:lpstr>
      <vt:lpstr>НАШИ ПАРТНЕРЫ</vt:lpstr>
      <vt:lpstr>КОМПЕТЕНЦИИ</vt:lpstr>
      <vt:lpstr>НАПРАВЛЕНИЯ</vt:lpstr>
      <vt:lpstr>РАЗВИТИЕ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«ГЛОБАЛ»</dc:title>
  <dc:creator>Stanislav Zykin</dc:creator>
  <cp:lastModifiedBy>R I</cp:lastModifiedBy>
  <cp:revision>5</cp:revision>
  <dcterms:created xsi:type="dcterms:W3CDTF">2022-01-26T06:50:20Z</dcterms:created>
  <dcterms:modified xsi:type="dcterms:W3CDTF">2022-01-26T12:12:10Z</dcterms:modified>
</cp:coreProperties>
</file>